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1" r:id="rId3"/>
    <p:sldId id="362" r:id="rId4"/>
    <p:sldId id="381" r:id="rId5"/>
    <p:sldId id="371" r:id="rId6"/>
    <p:sldId id="373" r:id="rId7"/>
    <p:sldId id="388" r:id="rId8"/>
    <p:sldId id="386" r:id="rId9"/>
    <p:sldId id="387" r:id="rId10"/>
    <p:sldId id="384" r:id="rId11"/>
    <p:sldId id="363" r:id="rId12"/>
    <p:sldId id="374" r:id="rId13"/>
    <p:sldId id="383" r:id="rId14"/>
    <p:sldId id="375" r:id="rId15"/>
    <p:sldId id="376" r:id="rId16"/>
    <p:sldId id="377" r:id="rId17"/>
    <p:sldId id="378" r:id="rId18"/>
    <p:sldId id="364" r:id="rId19"/>
    <p:sldId id="382" r:id="rId20"/>
    <p:sldId id="389" r:id="rId21"/>
    <p:sldId id="367" r:id="rId22"/>
    <p:sldId id="385" r:id="rId23"/>
    <p:sldId id="368" r:id="rId24"/>
    <p:sldId id="380" r:id="rId25"/>
    <p:sldId id="369" r:id="rId26"/>
    <p:sldId id="370" r:id="rId27"/>
    <p:sldId id="379" r:id="rId2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030" autoAdjust="0"/>
    <p:restoredTop sz="94659" autoAdjust="0"/>
  </p:normalViewPr>
  <p:slideViewPr>
    <p:cSldViewPr>
      <p:cViewPr>
        <p:scale>
          <a:sx n="100" d="100"/>
          <a:sy n="100" d="100"/>
        </p:scale>
        <p:origin x="-195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JRS01\Users\CBrueninghoff\Auswertungstabelle%20Landesergebnisse%20U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JRS01\Users\CBrueninghoff\Auswertungstabelle%20Landesergebnisse%20U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>
                <a:latin typeface="Helvetica Narrow" panose="020B0606020202030204" pitchFamily="34" charset="0"/>
              </a:rPr>
              <a:t>Ergebnis</a:t>
            </a:r>
          </a:p>
          <a:p>
            <a:pPr>
              <a:defRPr/>
            </a:pPr>
            <a:r>
              <a:rPr lang="de-DE">
                <a:latin typeface="Helvetica Narrow" panose="020B0606020202030204" pitchFamily="34" charset="0"/>
              </a:rPr>
              <a:t>U18-Landtagswahl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Auswertung!$G$3</c:f>
              <c:strCache>
                <c:ptCount val="1"/>
                <c:pt idx="0">
                  <c:v>Prozent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Helvetica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Auswertung!$F$4:$F$361</c:f>
              <c:strCache>
                <c:ptCount val="8"/>
                <c:pt idx="0">
                  <c:v>SPD</c:v>
                </c:pt>
                <c:pt idx="1">
                  <c:v>CDU</c:v>
                </c:pt>
                <c:pt idx="2">
                  <c:v>Grüne</c:v>
                </c:pt>
                <c:pt idx="3">
                  <c:v>FDP</c:v>
                </c:pt>
                <c:pt idx="4">
                  <c:v>Piraten</c:v>
                </c:pt>
                <c:pt idx="5">
                  <c:v>Die Linke</c:v>
                </c:pt>
                <c:pt idx="6">
                  <c:v>AfD</c:v>
                </c:pt>
                <c:pt idx="7">
                  <c:v>Sonstige</c:v>
                </c:pt>
              </c:strCache>
            </c:strRef>
          </c:cat>
          <c:val>
            <c:numRef>
              <c:f>Auswertung!$G$4:$G$361</c:f>
              <c:numCache>
                <c:formatCode>0.00%</c:formatCode>
                <c:ptCount val="8"/>
                <c:pt idx="0">
                  <c:v>0.28084766330245359</c:v>
                </c:pt>
                <c:pt idx="1">
                  <c:v>0.21807203954183563</c:v>
                </c:pt>
                <c:pt idx="2">
                  <c:v>0.15476366649894929</c:v>
                </c:pt>
                <c:pt idx="3">
                  <c:v>6.1798916743126056E-2</c:v>
                </c:pt>
                <c:pt idx="4">
                  <c:v>4.7059519933702311E-2</c:v>
                </c:pt>
                <c:pt idx="5">
                  <c:v>6.7215201112854062E-2</c:v>
                </c:pt>
                <c:pt idx="6">
                  <c:v>4.5816438275076213E-2</c:v>
                </c:pt>
                <c:pt idx="7">
                  <c:v>0.1244265545920028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861504"/>
        <c:axId val="107863040"/>
        <c:axId val="0"/>
      </c:bar3DChart>
      <c:catAx>
        <c:axId val="107861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 Narrow" panose="020B0606020202030204" pitchFamily="34" charset="0"/>
              </a:defRPr>
            </a:pPr>
            <a:endParaRPr lang="de-DE"/>
          </a:p>
        </c:txPr>
        <c:crossAx val="107863040"/>
        <c:crosses val="autoZero"/>
        <c:auto val="1"/>
        <c:lblAlgn val="ctr"/>
        <c:lblOffset val="100"/>
        <c:noMultiLvlLbl val="0"/>
      </c:catAx>
      <c:valAx>
        <c:axId val="1078630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 Narrow" panose="020B0606020202030204" pitchFamily="34" charset="0"/>
              </a:defRPr>
            </a:pPr>
            <a:endParaRPr lang="de-DE"/>
          </a:p>
        </c:txPr>
        <c:crossAx val="1078615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>
                <a:latin typeface="Helvetica Narrow" panose="020B0606020202030204" pitchFamily="34" charset="0"/>
              </a:rPr>
              <a:t>Landtagsfraktionen</a:t>
            </a:r>
          </a:p>
          <a:p>
            <a:pPr>
              <a:defRPr/>
            </a:pPr>
            <a:r>
              <a:rPr lang="de-DE">
                <a:latin typeface="Helvetica Narrow" panose="020B0606020202030204" pitchFamily="34" charset="0"/>
              </a:rPr>
              <a:t>U18-Wahl NRW</a:t>
            </a:r>
          </a:p>
          <a:p>
            <a:pPr>
              <a:defRPr/>
            </a:pPr>
            <a:r>
              <a:rPr lang="de-DE" sz="1050">
                <a:latin typeface="Helvetica Narrow" panose="020B0606020202030204" pitchFamily="34" charset="0"/>
              </a:rPr>
              <a:t>Sitze</a:t>
            </a:r>
            <a:r>
              <a:rPr lang="de-DE" sz="1050" baseline="0">
                <a:latin typeface="Helvetica Narrow" panose="020B0606020202030204" pitchFamily="34" charset="0"/>
              </a:rPr>
              <a:t> in Prozent</a:t>
            </a:r>
          </a:p>
          <a:p>
            <a:pPr>
              <a:defRPr/>
            </a:pPr>
            <a:r>
              <a:rPr lang="de-DE" sz="800" b="0" i="1" baseline="0">
                <a:latin typeface="Helvetica Narrow" panose="020B0606020202030204" pitchFamily="34" charset="0"/>
              </a:rPr>
              <a:t>Ohne Berücksichtigung des Erststimmenergebnisses</a:t>
            </a:r>
          </a:p>
          <a:p>
            <a:pPr>
              <a:defRPr/>
            </a:pPr>
            <a:r>
              <a:rPr lang="de-DE" sz="800" b="0" i="1" baseline="0">
                <a:latin typeface="Helvetica Narrow" panose="020B0606020202030204" pitchFamily="34" charset="0"/>
              </a:rPr>
              <a:t>Ohne Überhang- bzw. Ausgleichsmandate</a:t>
            </a:r>
            <a:endParaRPr lang="de-DE" sz="800" b="0" i="1">
              <a:latin typeface="Helvetica Narrow" panose="020B0606020202030204" pitchFamily="34" charset="0"/>
            </a:endParaRPr>
          </a:p>
        </c:rich>
      </c:tx>
      <c:layout/>
      <c:overlay val="0"/>
    </c:title>
    <c:autoTitleDeleted val="0"/>
    <c:view3D>
      <c:rotX val="40"/>
      <c:rotY val="234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775267222032032E-2"/>
          <c:y val="0.3131053414387201"/>
          <c:w val="0.98369584236753016"/>
          <c:h val="0.580404770770402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1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Helvetica Narrow" panose="020B0606020202030204" pitchFamily="34" charset="0"/>
                      </a:rPr>
                      <a:t>26%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Helvetica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Auswertung!$F$364:$F$369</c:f>
              <c:strCache>
                <c:ptCount val="6"/>
                <c:pt idx="0">
                  <c:v>SPD</c:v>
                </c:pt>
                <c:pt idx="1">
                  <c:v>CDU</c:v>
                </c:pt>
                <c:pt idx="2">
                  <c:v>Grüne</c:v>
                </c:pt>
                <c:pt idx="3">
                  <c:v>FDP</c:v>
                </c:pt>
                <c:pt idx="4">
                  <c:v>Die Linke</c:v>
                </c:pt>
                <c:pt idx="5">
                  <c:v>AfD</c:v>
                </c:pt>
              </c:strCache>
            </c:strRef>
          </c:cat>
          <c:val>
            <c:numRef>
              <c:f>Auswertung!$G$364:$G$368</c:f>
              <c:numCache>
                <c:formatCode>General</c:formatCode>
                <c:ptCount val="5"/>
                <c:pt idx="0">
                  <c:v>9489</c:v>
                </c:pt>
                <c:pt idx="1">
                  <c:v>7368</c:v>
                </c:pt>
                <c:pt idx="2">
                  <c:v>5229</c:v>
                </c:pt>
                <c:pt idx="3">
                  <c:v>2088</c:v>
                </c:pt>
                <c:pt idx="4">
                  <c:v>2271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>
              <a:latin typeface="Helvetica Narrow" panose="020B0606020202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57197DA-1876-48EA-9CF4-AF4E43FAFD2C}" type="datetimeFigureOut">
              <a:rPr lang="de-DE" smtClean="0"/>
              <a:pPr/>
              <a:t>15.05.2017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1629F7E-C928-4A49-9F69-2BBDA8D9B4B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354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C9C2B01-2F7D-463F-952F-80AF59B82AB3}" type="datetimeFigureOut">
              <a:rPr lang="de-DE" smtClean="0"/>
              <a:pPr/>
              <a:t>15.05.2017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BAF3EDD-3E4A-4522-87AF-8EBAC254E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94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CAAD-35C5-4532-BA88-15210515BB4F}" type="datetimeFigureOut">
              <a:rPr lang="de-DE" smtClean="0"/>
              <a:pPr/>
              <a:t>15.05.2017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CE52-9F25-496D-BCEA-FC57A82D985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1116"/>
            <a:ext cx="97971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CAAD-35C5-4532-BA88-15210515BB4F}" type="datetimeFigureOut">
              <a:rPr lang="de-DE" smtClean="0"/>
              <a:pPr/>
              <a:t>15.05.2017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CE52-9F25-496D-BCEA-FC57A82D985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CAAD-35C5-4532-BA88-15210515BB4F}" type="datetimeFigureOut">
              <a:rPr lang="de-DE" smtClean="0"/>
              <a:pPr/>
              <a:t>15.05.2017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CE52-9F25-496D-BCEA-FC57A82D985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0000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20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CAAD-35C5-4532-BA88-15210515BB4F}" type="datetimeFigureOut">
              <a:rPr lang="de-DE" smtClean="0"/>
              <a:pPr/>
              <a:t>15.05.2017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CE52-9F25-496D-BCEA-FC57A82D9852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67544" y="1124744"/>
            <a:ext cx="8280920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CAAD-35C5-4532-BA88-15210515BB4F}" type="datetimeFigureOut">
              <a:rPr lang="de-DE" smtClean="0"/>
              <a:pPr/>
              <a:t>15.05.2017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CE52-9F25-496D-BCEA-FC57A82D985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CAAD-35C5-4532-BA88-15210515BB4F}" type="datetimeFigureOut">
              <a:rPr lang="de-DE" smtClean="0"/>
              <a:pPr/>
              <a:t>15.05.2017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CE52-9F25-496D-BCEA-FC57A82D985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CAAD-35C5-4532-BA88-15210515BB4F}" type="datetimeFigureOut">
              <a:rPr lang="de-DE" smtClean="0"/>
              <a:pPr/>
              <a:t>15.05.2017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CE52-9F25-496D-BCEA-FC57A82D985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CAAD-35C5-4532-BA88-15210515BB4F}" type="datetimeFigureOut">
              <a:rPr lang="de-DE" smtClean="0"/>
              <a:pPr/>
              <a:t>15.05.2017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CE52-9F25-496D-BCEA-FC57A82D985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CAAD-35C5-4532-BA88-15210515BB4F}" type="datetimeFigureOut">
              <a:rPr lang="de-DE" smtClean="0"/>
              <a:pPr/>
              <a:t>15.05.2017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CE52-9F25-496D-BCEA-FC57A82D985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CAAD-35C5-4532-BA88-15210515BB4F}" type="datetimeFigureOut">
              <a:rPr lang="de-DE" smtClean="0"/>
              <a:pPr/>
              <a:t>15.05.2017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CE52-9F25-496D-BCEA-FC57A82D985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CAAD-35C5-4532-BA88-15210515BB4F}" type="datetimeFigureOut">
              <a:rPr lang="de-DE" smtClean="0"/>
              <a:pPr/>
              <a:t>15.05.2017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CE52-9F25-496D-BCEA-FC57A82D985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0CAAD-35C5-4532-BA88-15210515BB4F}" type="datetimeFigureOut">
              <a:rPr lang="de-DE" smtClean="0"/>
              <a:pPr/>
              <a:t>15.05.2017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ACE52-9F25-496D-BCEA-FC57A82D985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 descr="LJR4c_klein_2010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088" y="5589588"/>
            <a:ext cx="11287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1116"/>
            <a:ext cx="97971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Clarendo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18.org/" TargetMode="External"/><Relationship Id="rId2" Type="http://schemas.openxmlformats.org/officeDocument/2006/relationships/hyperlink" Target="http://www.u18nrw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18.org/" TargetMode="External"/><Relationship Id="rId2" Type="http://schemas.openxmlformats.org/officeDocument/2006/relationships/hyperlink" Target="http://www.u18nrw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18nrw.d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18nrw.d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18nrw.de/" TargetMode="External"/><Relationship Id="rId2" Type="http://schemas.openxmlformats.org/officeDocument/2006/relationships/hyperlink" Target="mailto:nrw2017@u18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jungesnrw.de/u18-wahl/uebersicht-wahllokal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rw2017@u18.or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18nrw.d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hyperlink" Target="http://www.google.de/url?sa=i&amp;rct=j&amp;q=&amp;esrc=s&amp;source=images&amp;cd=&amp;cad=rja&amp;uact=8&amp;ved=0ahUKEwizu-T55PHTAhVJXBoKHQiiCGQQjRwIBw&amp;url=http%3A%2F%2Fwww.u18.org%2Fvergangene-wahlen%2Feuropawahl-2014%2Fmaterialien%2Foeffentlichkeitsarbeit%2F&amp;psig=AFQjCNGgkhkIEyxI8hNV6j8-7IlZ20FXDA&amp;ust=1494933915270142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www.google.de/url?sa=i&amp;rct=j&amp;q=&amp;esrc=s&amp;source=images&amp;cd=&amp;cad=rja&amp;uact=8&amp;ved=0ahUKEwifuarm5fHTAhUFORoKHUjDAD0QjRwIBw&amp;url=https%3A%2F%2Fde.wikipedia.org%2Fwiki%2FDeutscher_Bundesjugendring&amp;psig=AFQjCNHJWkUPPoCHiM4oofauqfqSz4tzZg&amp;ust=1494934142872696" TargetMode="External"/><Relationship Id="rId5" Type="http://schemas.openxmlformats.org/officeDocument/2006/relationships/hyperlink" Target="http://www.bsvw.org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jpg"/><Relationship Id="rId9" Type="http://schemas.openxmlformats.org/officeDocument/2006/relationships/hyperlink" Target="http://www.google.de/url?sa=i&amp;rct=j&amp;q=&amp;esrc=s&amp;source=images&amp;cd=&amp;cad=rja&amp;uact=8&amp;ved=0ahUKEwicuMyZ5fHTAhXIXRoKHWR9CE8QjRwIBw&amp;url=http%3A%2F%2Fwww.uni-bielefeld.de%2Fsport%2Ftag-des-schulsports%2F&amp;psig=AFQjCNEfEtK7-cD71bgTJ4FGeF2CiqAulA&amp;ust=149493397978803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rw2017@u18.org" TargetMode="External"/><Relationship Id="rId2" Type="http://schemas.openxmlformats.org/officeDocument/2006/relationships/hyperlink" Target="mailto:brueninghoff@ljr-nrw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3inv0ja8kJ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4400" b="1" dirty="0" smtClean="0">
                <a:latin typeface="Clarendon" pitchFamily="18" charset="0"/>
              </a:rPr>
              <a:t/>
            </a:r>
            <a:br>
              <a:rPr lang="de-DE" sz="4400" b="1" dirty="0" smtClean="0">
                <a:latin typeface="Clarendon" pitchFamily="18" charset="0"/>
              </a:rPr>
            </a:br>
            <a:r>
              <a:rPr lang="de-DE" sz="4400" b="1" dirty="0"/>
              <a:t/>
            </a:r>
            <a:br>
              <a:rPr lang="de-DE" sz="4400" b="1" dirty="0"/>
            </a:br>
            <a:r>
              <a:rPr lang="de-DE" sz="4400" b="1" dirty="0" smtClean="0">
                <a:latin typeface="Clarendon" pitchFamily="18" charset="0"/>
              </a:rPr>
              <a:t/>
            </a:r>
            <a:br>
              <a:rPr lang="de-DE" sz="4400" b="1" dirty="0" smtClean="0">
                <a:latin typeface="Clarendon" pitchFamily="18" charset="0"/>
              </a:rPr>
            </a:br>
            <a:r>
              <a:rPr lang="de-DE" sz="3100" b="1" dirty="0" smtClean="0"/>
              <a:t>Die Wahl für Kinder und Jugendliche</a:t>
            </a:r>
            <a:endParaRPr lang="de-DE" sz="3100" b="1" dirty="0">
              <a:latin typeface="Clarendon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>
            <a:normAutofit/>
          </a:bodyPr>
          <a:lstStyle/>
          <a:p>
            <a:endParaRPr lang="de-DE" sz="3200" b="1" dirty="0">
              <a:solidFill>
                <a:schemeClr val="tx1">
                  <a:lumMod val="65000"/>
                  <a:lumOff val="35000"/>
                </a:schemeClr>
              </a:solidFill>
              <a:latin typeface="Clarendon" pitchFamily="18" charset="0"/>
            </a:endParaRPr>
          </a:p>
          <a:p>
            <a:r>
              <a:rPr 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larendon" pitchFamily="18" charset="0"/>
              </a:rPr>
              <a:t> </a:t>
            </a:r>
            <a:endParaRPr lang="de-DE" sz="3200" b="1" dirty="0">
              <a:solidFill>
                <a:schemeClr val="tx1">
                  <a:lumMod val="65000"/>
                  <a:lumOff val="35000"/>
                </a:schemeClr>
              </a:solidFill>
              <a:latin typeface="Clarendon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963488"/>
            <a:ext cx="8020050" cy="5667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Vorteile einer Beteiligung an U18-Wahl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b="1" dirty="0" smtClean="0"/>
              <a:t>Metaebene</a:t>
            </a:r>
            <a:endParaRPr lang="de-DE" sz="2400" b="1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Die U18-Wahl kann ein inhaltlicher Zugang sein, um die Kooperation von Jugendhilfe und Schule, öffentlichem und freien Trägern anzuregen.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Die U18-Wahl bietet allen Trägern und Beteiligten die Möglichkeit, von gegenseitigen Erfahrungen zu profitieren.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Eine Kommune, die sich an U18 beteiligt, macht </a:t>
            </a:r>
            <a:r>
              <a:rPr lang="de-DE" sz="2400" dirty="0" smtClean="0"/>
              <a:t>deutlich, </a:t>
            </a:r>
            <a:r>
              <a:rPr lang="de-DE" sz="2400" dirty="0" smtClean="0"/>
              <a:t>dass politische Bildung für sie relevant ist und hebt sich somit von anderen Kommunen ab.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81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Wie organisiere ich ein Wahllokal?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Wahllokale können an/in Schulen, Jugendzentren, Vereinen, Spielmobilen, Flüchtlingsunterkünften, Einkaufsstraßen und überall, wo Kinder und Jugendliche sich aufhalten organisiert werden.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Es braucht eine Wahlurne, Wahlzettel und </a:t>
            </a:r>
            <a:r>
              <a:rPr lang="de-DE" sz="2400" dirty="0" err="1" smtClean="0"/>
              <a:t>Helfer_innen</a:t>
            </a:r>
            <a:r>
              <a:rPr lang="de-DE" sz="2400" dirty="0" smtClean="0"/>
              <a:t>. Die Wahlurne kann man bei der Stadtverwaltung leihen oder selber bauen, Wahlzettelvorlagen sind auf </a:t>
            </a:r>
            <a:r>
              <a:rPr lang="de-DE" sz="2400" dirty="0" smtClean="0">
                <a:hlinkClick r:id="rId2"/>
              </a:rPr>
              <a:t>www.u18nrw.de</a:t>
            </a:r>
            <a:r>
              <a:rPr lang="de-DE" sz="2400" dirty="0" smtClean="0"/>
              <a:t> ab </a:t>
            </a:r>
            <a:r>
              <a:rPr lang="de-DE" sz="2400" dirty="0" smtClean="0"/>
              <a:t>Ende August </a:t>
            </a:r>
            <a:r>
              <a:rPr lang="de-DE" sz="2400" dirty="0" smtClean="0"/>
              <a:t>downloadbar.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Das Wahllokal muss online auf </a:t>
            </a:r>
            <a:r>
              <a:rPr lang="de-DE" sz="2400" dirty="0" smtClean="0">
                <a:hlinkClick r:id="rId2"/>
              </a:rPr>
              <a:t>www.u18nrw.de</a:t>
            </a:r>
            <a:r>
              <a:rPr lang="de-DE" sz="2400" dirty="0" smtClean="0"/>
              <a:t> </a:t>
            </a:r>
            <a:r>
              <a:rPr lang="de-DE" sz="2400" dirty="0" smtClean="0"/>
              <a:t>bzw. </a:t>
            </a:r>
            <a:r>
              <a:rPr lang="de-DE" sz="2400" dirty="0" smtClean="0">
                <a:hlinkClick r:id="rId3"/>
              </a:rPr>
              <a:t>www.u18.org</a:t>
            </a:r>
            <a:r>
              <a:rPr lang="de-DE" sz="2400" dirty="0" smtClean="0"/>
              <a:t> registriert </a:t>
            </a:r>
            <a:r>
              <a:rPr lang="de-DE" sz="2400" dirty="0" smtClean="0"/>
              <a:t>werden und kann dort auch verwaltet werden.</a:t>
            </a:r>
          </a:p>
          <a:p>
            <a:pPr>
              <a:buFont typeface="Symbol" panose="05050102010706020507" pitchFamily="18" charset="2"/>
              <a:buChar char="-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72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Wie organisiere ich ein Wahllokal?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Auf </a:t>
            </a:r>
            <a:r>
              <a:rPr lang="de-DE" sz="2400" dirty="0" smtClean="0">
                <a:hlinkClick r:id="rId2"/>
              </a:rPr>
              <a:t>www.u18nrw.de</a:t>
            </a:r>
            <a:r>
              <a:rPr lang="de-DE" sz="2400" dirty="0" smtClean="0"/>
              <a:t> </a:t>
            </a:r>
            <a:r>
              <a:rPr lang="de-DE" sz="2400" dirty="0" smtClean="0"/>
              <a:t>und </a:t>
            </a:r>
            <a:r>
              <a:rPr lang="de-DE" sz="2400" dirty="0" smtClean="0">
                <a:hlinkClick r:id="rId3"/>
              </a:rPr>
              <a:t>www.u18.org</a:t>
            </a:r>
            <a:r>
              <a:rPr lang="de-DE" sz="2400" dirty="0" smtClean="0"/>
              <a:t> findet </a:t>
            </a:r>
            <a:r>
              <a:rPr lang="de-DE" sz="2400" dirty="0" smtClean="0"/>
              <a:t>sich auch eine Methodendatenbank zur politischen Bildungsarbeit rund um die U18-Wahl.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Außerdem steht ein Dokument zum Download bereit, dass es Journalisten erlaubt, junge </a:t>
            </a:r>
            <a:r>
              <a:rPr lang="de-DE" sz="2400" dirty="0" err="1" smtClean="0"/>
              <a:t>Wähler_innen</a:t>
            </a:r>
            <a:r>
              <a:rPr lang="de-DE" sz="2400" dirty="0" smtClean="0"/>
              <a:t> zu interviewen oder Bild- und Tonaufnahmen zu machen.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Jedes Wahllokal </a:t>
            </a:r>
            <a:r>
              <a:rPr lang="de-DE" sz="2400" dirty="0" smtClean="0"/>
              <a:t>kann online beim </a:t>
            </a:r>
            <a:r>
              <a:rPr lang="de-DE" sz="2400" dirty="0" smtClean="0"/>
              <a:t>Landes- bzw. Bundesjugendring Postkarten und Plakate zur </a:t>
            </a:r>
            <a:r>
              <a:rPr lang="de-DE" sz="2400" dirty="0" smtClean="0"/>
              <a:t>Werbung kostenlos bestellen.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4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Wie organisiere ich ein Wahllokal?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58"/>
            <a:ext cx="3816424" cy="540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91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Wie organisiere ich ein Wahllokal?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Der Bundesjugendring stellt eine stichpunktartige Übersicht der Wahlprogramme in Plakatform zur Verfügung</a:t>
            </a:r>
            <a:r>
              <a:rPr lang="de-DE" sz="2400" dirty="0" smtClean="0"/>
              <a:t>. Diese Synopse geht den Wahllokalen zu.</a:t>
            </a:r>
            <a:endParaRPr lang="de-DE" sz="2400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Für den Umgang mit rechtspopulistischen und rechtsextremen Positionen stellt der Landesjugendring separates Material zum Download auf </a:t>
            </a:r>
            <a:r>
              <a:rPr lang="de-DE" sz="2400" dirty="0" smtClean="0">
                <a:hlinkClick r:id="rId2"/>
              </a:rPr>
              <a:t>www.u18nrw.de</a:t>
            </a:r>
            <a:r>
              <a:rPr lang="de-DE" sz="2400" dirty="0" smtClean="0"/>
              <a:t> ein.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17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Wie organisiere ich ein Wahllokal?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Auszüge aus den Wahlergebnissen für einzelne Wahllokale oder einzelne Kommunen stellt der Landesjugendring </a:t>
            </a:r>
            <a:r>
              <a:rPr lang="de-DE" sz="2400" u="sng" dirty="0" smtClean="0"/>
              <a:t>nicht</a:t>
            </a:r>
            <a:r>
              <a:rPr lang="de-DE" sz="2400" dirty="0" smtClean="0"/>
              <a:t> zur Verfügung.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In einigen Kommunen stimmen sich die Wahllokale untereinander ab. Eine Liste von Koordinatoren stellt der Landesjugendring auf </a:t>
            </a:r>
            <a:r>
              <a:rPr lang="de-DE" sz="2400" dirty="0" smtClean="0">
                <a:hlinkClick r:id="rId2"/>
              </a:rPr>
              <a:t>www.u18nrw.de</a:t>
            </a:r>
            <a:r>
              <a:rPr lang="de-DE" sz="2400" dirty="0" smtClean="0"/>
              <a:t> zur Verfügung. Der Landesjugendring bittet um die Informationen, falls eine kommunale Koordination wahrgenommen wird.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Auch im Fall einer kommunalen Koordination muss jedes einzelne Wahllokal auf </a:t>
            </a:r>
            <a:r>
              <a:rPr lang="de-DE" sz="2400" dirty="0" smtClean="0">
                <a:hlinkClick r:id="rId2"/>
              </a:rPr>
              <a:t>www.u18nrw.de</a:t>
            </a:r>
            <a:r>
              <a:rPr lang="de-DE" sz="2400" dirty="0" smtClean="0"/>
              <a:t> registriert werden.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17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Wie organisiere ich ein Wahllokal?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Eigentlicher Wahltag ist Freitag, der </a:t>
            </a:r>
            <a:r>
              <a:rPr lang="de-DE" sz="2400" dirty="0" smtClean="0"/>
              <a:t>15</a:t>
            </a:r>
            <a:r>
              <a:rPr lang="de-DE" sz="2400" dirty="0" smtClean="0"/>
              <a:t>. </a:t>
            </a:r>
            <a:r>
              <a:rPr lang="de-DE" sz="2400" dirty="0" smtClean="0"/>
              <a:t>September </a:t>
            </a:r>
            <a:r>
              <a:rPr lang="de-DE" sz="2400" dirty="0" smtClean="0"/>
              <a:t>2017 – jedoch ist es für viele Schulen und andere Einrichtungen praktikabel, in der Woche zwischen dem </a:t>
            </a:r>
            <a:r>
              <a:rPr lang="de-DE" sz="2400" dirty="0" smtClean="0"/>
              <a:t>10. </a:t>
            </a:r>
            <a:r>
              <a:rPr lang="de-DE" sz="2400" dirty="0" smtClean="0"/>
              <a:t>und </a:t>
            </a:r>
            <a:r>
              <a:rPr lang="de-DE" sz="2400" dirty="0" smtClean="0"/>
              <a:t>15</a:t>
            </a:r>
            <a:r>
              <a:rPr lang="de-DE" sz="2400" dirty="0" smtClean="0"/>
              <a:t>. Mai ihre Aktionen durchzuführen.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Die Ergebnisse werden online erfasst: Dazu ist ein Login mit den Daten der Wahllokal-Anmeldung erforderlich.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Auszüge aus den Wahlergebnissen für einzelne Wahllokale oder einzelne Kommunen stellt der Landesjugendring nicht zur Verfügung.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66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Wie organisiere ich ein Wahllokal?</a:t>
            </a:r>
          </a:p>
          <a:p>
            <a:pPr marL="0" indent="0">
              <a:buNone/>
            </a:pPr>
            <a:endParaRPr lang="de-DE" dirty="0" smtClean="0"/>
          </a:p>
          <a:p>
            <a:pPr lvl="0">
              <a:buFont typeface="Symbol" panose="05050102010706020507" pitchFamily="18" charset="2"/>
              <a:buChar char="-"/>
            </a:pPr>
            <a:r>
              <a:rPr lang="de-DE" sz="2400" dirty="0" smtClean="0"/>
              <a:t>Der Landesjugendring freut sich über Informationen, in welchem Wahllokal Medienvertreter willkommen sind. Dazu eine kurze Mail an </a:t>
            </a:r>
            <a:r>
              <a:rPr lang="de-DE" sz="2400" dirty="0" smtClean="0">
                <a:hlinkClick r:id="rId2"/>
              </a:rPr>
              <a:t>nrw2017@u18.org</a:t>
            </a:r>
            <a:endParaRPr lang="de-DE" sz="2400" dirty="0" smtClean="0"/>
          </a:p>
          <a:p>
            <a:pPr lvl="0">
              <a:buFont typeface="Symbol" panose="05050102010706020507" pitchFamily="18" charset="2"/>
              <a:buChar char="-"/>
            </a:pPr>
            <a:r>
              <a:rPr lang="de-DE" sz="2400" dirty="0" smtClean="0"/>
              <a:t>MdBs und </a:t>
            </a:r>
            <a:r>
              <a:rPr lang="de-DE" sz="2400" dirty="0" err="1" smtClean="0"/>
              <a:t>Bundestagskandidat_innen</a:t>
            </a:r>
            <a:r>
              <a:rPr lang="de-DE" sz="2400" dirty="0" smtClean="0"/>
              <a:t> weisen wir auf U18-Wahllokale in den Wahlkreisen hin, so dass auch hier Kontakte entstehen können.</a:t>
            </a:r>
            <a:endParaRPr lang="de-DE" sz="2400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Für sehbehinderte Kinder und Jugendliche stellen wir eine Wahlschablone pro Wahllokal zur Verfügung.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Textbausteine für die Öffentlichkeitsarbeit vor Ort stellen wir auf </a:t>
            </a:r>
            <a:r>
              <a:rPr lang="de-DE" sz="2400" dirty="0" smtClean="0">
                <a:hlinkClick r:id="rId3"/>
              </a:rPr>
              <a:t>www.u18nrw.de</a:t>
            </a:r>
            <a:r>
              <a:rPr lang="de-DE" sz="2400" dirty="0" smtClean="0"/>
              <a:t> zum Download bereit.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87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Wie organisiere ich ein Wahllokal?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6" t="10848" r="13726" b="3761"/>
          <a:stretch/>
        </p:blipFill>
        <p:spPr bwMode="auto">
          <a:xfrm>
            <a:off x="796163" y="1196753"/>
            <a:ext cx="6224109" cy="45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82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Wie organisiere ich ein Wahllokal?</a:t>
            </a:r>
          </a:p>
          <a:p>
            <a:pPr marL="0" lvl="0" indent="0">
              <a:buNone/>
            </a:pPr>
            <a:endParaRPr lang="de-DE" b="1" dirty="0"/>
          </a:p>
          <a:p>
            <a:pPr marL="0" lvl="0" indent="0">
              <a:buNone/>
            </a:pPr>
            <a:r>
              <a:rPr lang="de-DE" sz="2400" b="1" dirty="0" smtClean="0"/>
              <a:t>Bereits angemeldete Wahllokale (</a:t>
            </a:r>
            <a:r>
              <a:rPr lang="de-DE" sz="2400" b="1" dirty="0" err="1" smtClean="0"/>
              <a:t>GoogleMaps</a:t>
            </a:r>
            <a:r>
              <a:rPr lang="de-DE" sz="2400" b="1" dirty="0" smtClean="0"/>
              <a:t>):</a:t>
            </a:r>
          </a:p>
          <a:p>
            <a:pPr marL="0" lvl="0" indent="0">
              <a:buNone/>
            </a:pPr>
            <a:endParaRPr lang="de-DE" sz="2400" b="1" dirty="0"/>
          </a:p>
          <a:p>
            <a:pPr marL="0" lvl="0" indent="0">
              <a:buNone/>
            </a:pPr>
            <a:r>
              <a:rPr lang="de-DE" sz="2400" b="1" dirty="0">
                <a:hlinkClick r:id="rId2"/>
              </a:rPr>
              <a:t>http://www.jungesnrw.de/u18-wahl/uebersicht-wahllokale</a:t>
            </a:r>
            <a:r>
              <a:rPr lang="de-DE" sz="2400" b="1" dirty="0" smtClean="0">
                <a:hlinkClick r:id="rId2"/>
              </a:rPr>
              <a:t>/</a:t>
            </a:r>
            <a:endParaRPr lang="de-DE" sz="2400" b="1" dirty="0" smtClean="0"/>
          </a:p>
          <a:p>
            <a:pPr marL="0" lvl="0" indent="0">
              <a:buNone/>
            </a:pPr>
            <a:endParaRPr lang="de-DE" sz="2400" b="1" dirty="0" smtClean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53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Inhalt</a:t>
            </a:r>
          </a:p>
          <a:p>
            <a:pPr marL="914400" lvl="1" indent="-514350">
              <a:buNone/>
            </a:pPr>
            <a:endParaRPr lang="de-DE" b="1" dirty="0"/>
          </a:p>
          <a:p>
            <a:pPr marL="914400" lvl="1" indent="-514350">
              <a:buFont typeface="+mj-lt"/>
              <a:buAutoNum type="arabicPeriod"/>
            </a:pPr>
            <a:r>
              <a:rPr lang="de-DE" b="1" dirty="0" smtClean="0"/>
              <a:t>Begrüßung, Vorstellung, Erwartungen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b="1" dirty="0" smtClean="0"/>
              <a:t>Was ist die U18-Wahl?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b="1" dirty="0" smtClean="0"/>
              <a:t>Ziele der U18-Wahl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b="1" dirty="0" smtClean="0"/>
              <a:t>Ergebnisse der U18-Landtagswahl NRW 2017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b="1" dirty="0" smtClean="0"/>
              <a:t>Vorteile </a:t>
            </a:r>
            <a:r>
              <a:rPr lang="de-DE" b="1" dirty="0" smtClean="0"/>
              <a:t>einer Beteiligung an U18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b="1" dirty="0" smtClean="0"/>
              <a:t>Wie organisiere ich ein Wahllokal?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b="1" dirty="0" smtClean="0"/>
              <a:t>Der Wahlurnenwettbewerb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b="1" dirty="0" smtClean="0"/>
              <a:t>„Ein </a:t>
            </a:r>
            <a:r>
              <a:rPr lang="de-DE" b="1" dirty="0" err="1" smtClean="0"/>
              <a:t>Fuffi</a:t>
            </a:r>
            <a:r>
              <a:rPr lang="de-DE" b="1" dirty="0" smtClean="0"/>
              <a:t> für U18“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b="1" dirty="0" err="1" smtClean="0"/>
              <a:t>Unterstützer_innen</a:t>
            </a:r>
            <a:endParaRPr lang="de-DE" b="1" dirty="0" smtClean="0"/>
          </a:p>
          <a:p>
            <a:pPr marL="914400" lvl="1" indent="-514350">
              <a:buFont typeface="+mj-lt"/>
              <a:buAutoNum type="arabicPeriod"/>
            </a:pPr>
            <a:r>
              <a:rPr lang="de-DE" b="1" dirty="0" err="1" smtClean="0"/>
              <a:t>Ansprechpartner_innen</a:t>
            </a:r>
            <a:r>
              <a:rPr lang="de-DE" b="1" dirty="0" smtClean="0"/>
              <a:t> 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06846"/>
            <a:ext cx="2459232" cy="17378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Wie organisiere ich ein Wahllokal?</a:t>
            </a:r>
          </a:p>
          <a:p>
            <a:pPr marL="0" lvl="0" indent="0">
              <a:buNone/>
            </a:pPr>
            <a:endParaRPr lang="de-DE" b="1" dirty="0"/>
          </a:p>
          <a:p>
            <a:pPr marL="0" lvl="0" indent="0">
              <a:buNone/>
            </a:pPr>
            <a:endParaRPr lang="de-DE" sz="2400" b="1" dirty="0" smtClean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10285" r="13750" b="6000"/>
          <a:stretch/>
        </p:blipFill>
        <p:spPr bwMode="auto">
          <a:xfrm>
            <a:off x="827583" y="1340768"/>
            <a:ext cx="623962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174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136904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Wahlurnenwettbewerb</a:t>
            </a:r>
          </a:p>
          <a:p>
            <a:pPr marL="0" lvl="0" indent="0">
              <a:buNone/>
            </a:pPr>
            <a:endParaRPr lang="de-DE" b="1" dirty="0"/>
          </a:p>
          <a:p>
            <a:r>
              <a:rPr lang="de-DE" sz="2400" dirty="0" smtClean="0"/>
              <a:t>Baut eine eigene Wahlurne!</a:t>
            </a:r>
          </a:p>
          <a:p>
            <a:r>
              <a:rPr lang="de-DE" sz="2400" dirty="0" smtClean="0"/>
              <a:t>Macht Fotos davon und schickt </a:t>
            </a:r>
            <a:r>
              <a:rPr lang="de-DE" sz="2400" dirty="0" smtClean="0"/>
              <a:t>uns diese </a:t>
            </a:r>
            <a:r>
              <a:rPr lang="de-DE" sz="2400" dirty="0" smtClean="0"/>
              <a:t>bis zum </a:t>
            </a:r>
            <a:r>
              <a:rPr lang="de-DE" sz="2400" dirty="0" smtClean="0"/>
              <a:t>15.09.2017 </a:t>
            </a:r>
            <a:r>
              <a:rPr lang="de-DE" sz="2400" dirty="0" smtClean="0"/>
              <a:t>an </a:t>
            </a:r>
            <a:r>
              <a:rPr lang="de-DE" sz="2400" dirty="0" smtClean="0">
                <a:hlinkClick r:id="rId2"/>
              </a:rPr>
              <a:t>nrw2017@u18.org</a:t>
            </a:r>
            <a:endParaRPr lang="de-DE" sz="2400" dirty="0" smtClean="0"/>
          </a:p>
          <a:p>
            <a:r>
              <a:rPr lang="de-DE" sz="2400" dirty="0" smtClean="0"/>
              <a:t>Die </a:t>
            </a:r>
            <a:r>
              <a:rPr lang="de-DE" sz="2400" dirty="0" smtClean="0"/>
              <a:t>LJR-Jury wählt die kreativste Wahlurne aus!</a:t>
            </a:r>
          </a:p>
          <a:p>
            <a:r>
              <a:rPr lang="de-DE" sz="2400" dirty="0" smtClean="0"/>
              <a:t>Die </a:t>
            </a:r>
            <a:r>
              <a:rPr lang="de-DE" sz="2400" dirty="0" err="1" smtClean="0"/>
              <a:t>Gewinner_innen</a:t>
            </a:r>
            <a:r>
              <a:rPr lang="de-DE" sz="2400" dirty="0" smtClean="0"/>
              <a:t> bekommen einen Preis zur Unterstützung ihrer Jugendarbeit!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45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504056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Wahlurnenwettbewerb</a:t>
            </a:r>
          </a:p>
          <a:p>
            <a:pPr marL="0" lvl="0" indent="0">
              <a:buNone/>
            </a:pP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  <p:pic>
        <p:nvPicPr>
          <p:cNvPr id="3074" name="Picture 2" descr="\\LJRS01\Daten\04_Gremien_Organe\Arbeitsgruppen\AG Wahlkampagnen\6_Wahlurnenwettbewerb\Mobifant_Krefeld\Mobifant_Krefel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786" y="2792637"/>
            <a:ext cx="4968433" cy="27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LJRS01\Daten\04_Gremien_Organe\Arbeitsgruppen\AG Wahlkampagnen\6_Wahlurnenwettbewerb\Jugendzentrum MAGNET_Köln\Wahl-Wal_Jugendzentrum MAGNET_Köl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400225"/>
            <a:ext cx="2318648" cy="17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LJRS01\Daten\04_Gremien_Organe\Arbeitsgruppen\AG Wahlkampagnen\6_Wahlurnenwettbewerb\BUGS_Offene Kinder- und Jugendarbeit des Caritasverbands Köln\_20170504_15395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1557207"/>
            <a:ext cx="2268019" cy="403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97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064896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„Ein </a:t>
            </a:r>
            <a:r>
              <a:rPr lang="de-DE" b="1" dirty="0" err="1" smtClean="0"/>
              <a:t>Fuffi</a:t>
            </a:r>
            <a:r>
              <a:rPr lang="de-DE" b="1" dirty="0" smtClean="0"/>
              <a:t> für U18“</a:t>
            </a:r>
          </a:p>
          <a:p>
            <a:pPr marL="0" lvl="0" indent="0">
              <a:buNone/>
            </a:pPr>
            <a:endParaRPr lang="de-DE" b="1" dirty="0"/>
          </a:p>
          <a:p>
            <a:pPr marL="0" lvl="0" indent="0">
              <a:buNone/>
            </a:pPr>
            <a:r>
              <a:rPr lang="de-DE" sz="2400" dirty="0" smtClean="0"/>
              <a:t>Bis zum </a:t>
            </a:r>
            <a:r>
              <a:rPr lang="de-DE" sz="2400" dirty="0" smtClean="0"/>
              <a:t>15.10.2017 </a:t>
            </a:r>
            <a:r>
              <a:rPr lang="de-DE" sz="2400" dirty="0" smtClean="0"/>
              <a:t>können Belege für Kosten (Material- und Verpflegungskosten – keine Honorar-, Personal- oder Fahrtkosten), die in Wahllokalen entstanden sind, beim Landesjugendring NRW eingereicht werden.</a:t>
            </a:r>
          </a:p>
          <a:p>
            <a:pPr marL="0" lvl="0" indent="0">
              <a:buNone/>
            </a:pPr>
            <a:endParaRPr lang="de-DE" sz="2400" dirty="0" smtClean="0"/>
          </a:p>
          <a:p>
            <a:pPr marL="0" lvl="0" indent="0">
              <a:buNone/>
            </a:pPr>
            <a:r>
              <a:rPr lang="de-DE" sz="2400" dirty="0" smtClean="0"/>
              <a:t>Der Landesjugendring NRW übernimmt die Kosten von bis zu 50 €. Es besteht keine diesbezügliche Verpflichtung des Landesjugendrings NRW. Ein Antragsformular steht auf der Homepage </a:t>
            </a:r>
            <a:r>
              <a:rPr lang="de-DE" sz="2400" dirty="0" smtClean="0">
                <a:hlinkClick r:id="rId2"/>
              </a:rPr>
              <a:t>www.u18nrw.de</a:t>
            </a:r>
            <a:r>
              <a:rPr lang="de-DE" sz="2400" dirty="0" smtClean="0"/>
              <a:t> zur Verfügung.</a:t>
            </a:r>
          </a:p>
          <a:p>
            <a:pPr marL="0" lv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19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136904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err="1" smtClean="0"/>
              <a:t>Unterstützer_innen</a:t>
            </a:r>
            <a:endParaRPr lang="de-DE" b="1" dirty="0" smtClean="0"/>
          </a:p>
          <a:p>
            <a:pPr marL="0" lvl="0" indent="0">
              <a:buNone/>
            </a:pPr>
            <a:endParaRPr lang="de-DE" b="1" u="sng" dirty="0" smtClean="0"/>
          </a:p>
          <a:p>
            <a:pPr marL="0" indent="0">
              <a:buNone/>
            </a:pPr>
            <a:r>
              <a:rPr lang="de-DE" sz="2400" dirty="0" smtClean="0"/>
              <a:t>U18 wird in NRW gefördert </a:t>
            </a:r>
            <a:r>
              <a:rPr lang="de-DE" sz="2400" dirty="0" smtClean="0"/>
              <a:t>und unterstützt durch</a:t>
            </a:r>
            <a:r>
              <a:rPr lang="de-DE" sz="2400" dirty="0" smtClean="0"/>
              <a:t>: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Die Landeskoordination NRW kooperiert mit</a:t>
            </a:r>
            <a:endParaRPr lang="de-DE" sz="2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8" y="2420888"/>
            <a:ext cx="2460294" cy="5033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21396"/>
            <a:ext cx="3428148" cy="502860"/>
          </a:xfrm>
          <a:prstGeom prst="rect">
            <a:avLst/>
          </a:prstGeom>
        </p:spPr>
      </p:pic>
      <p:pic>
        <p:nvPicPr>
          <p:cNvPr id="1026" name="Picture 2" descr="BSVW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24765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ldergebnis für u18 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7" y="4655091"/>
            <a:ext cx="169617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Logo  Schulministerium NRW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7" y="3126495"/>
            <a:ext cx="246294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gebnis für Logo DBJR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42" y="4653135"/>
            <a:ext cx="2232248" cy="10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982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136904" cy="525658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e-DE" b="1" dirty="0" err="1" smtClean="0"/>
              <a:t>Ansprechpartner_innen</a:t>
            </a:r>
            <a:endParaRPr lang="de-DE" b="1" dirty="0" smtClean="0"/>
          </a:p>
          <a:p>
            <a:pPr marL="0" lvl="0" indent="0">
              <a:buNone/>
            </a:pPr>
            <a:endParaRPr lang="de-DE" sz="2400" b="1" u="sng" dirty="0" smtClean="0"/>
          </a:p>
          <a:p>
            <a:pPr marL="0" lvl="0" indent="0">
              <a:buNone/>
            </a:pPr>
            <a:r>
              <a:rPr lang="de-DE" sz="2400" b="1" dirty="0" smtClean="0"/>
              <a:t>Ansprechpartner Landesjugendring NRW:</a:t>
            </a:r>
          </a:p>
          <a:p>
            <a:pPr marL="0" lvl="0" indent="0">
              <a:buNone/>
            </a:pPr>
            <a:r>
              <a:rPr lang="de-DE" sz="2400" dirty="0" smtClean="0"/>
              <a:t>Christian Brüninghoff</a:t>
            </a:r>
          </a:p>
          <a:p>
            <a:pPr marL="0" lvl="0" indent="0">
              <a:buNone/>
            </a:pPr>
            <a:r>
              <a:rPr lang="de-DE" sz="2400" dirty="0" smtClean="0"/>
              <a:t>Referent für Jugendpolitik</a:t>
            </a:r>
          </a:p>
          <a:p>
            <a:pPr marL="0" lvl="0" indent="0">
              <a:buNone/>
            </a:pPr>
            <a:r>
              <a:rPr lang="de-DE" sz="2400" dirty="0" smtClean="0"/>
              <a:t>Sternstraße 9-11</a:t>
            </a:r>
          </a:p>
          <a:p>
            <a:pPr marL="0" lvl="0" indent="0">
              <a:buNone/>
            </a:pPr>
            <a:r>
              <a:rPr lang="de-DE" sz="2400" dirty="0" smtClean="0"/>
              <a:t>40479 Düsseldorf</a:t>
            </a:r>
          </a:p>
          <a:p>
            <a:pPr marL="0" lvl="0" indent="0">
              <a:buNone/>
            </a:pPr>
            <a:r>
              <a:rPr lang="de-DE" sz="2400" dirty="0" smtClean="0"/>
              <a:t>Email:		</a:t>
            </a:r>
            <a:r>
              <a:rPr lang="de-DE" sz="2400" dirty="0" smtClean="0">
                <a:hlinkClick r:id="rId2"/>
              </a:rPr>
              <a:t>brueninghoff@ljr-nrw.de</a:t>
            </a:r>
            <a:endParaRPr lang="de-DE" sz="2400" dirty="0" smtClean="0"/>
          </a:p>
          <a:p>
            <a:pPr marL="0" lvl="0" indent="0">
              <a:buNone/>
            </a:pPr>
            <a:r>
              <a:rPr lang="de-DE" sz="2400" dirty="0" smtClean="0"/>
              <a:t>Telefon: 	0211/497666-20</a:t>
            </a:r>
          </a:p>
          <a:p>
            <a:pPr marL="0" lvl="0" indent="0">
              <a:buNone/>
            </a:pPr>
            <a:endParaRPr lang="de-DE" sz="2400" b="1" dirty="0" smtClean="0"/>
          </a:p>
          <a:p>
            <a:pPr marL="0" lvl="0" indent="0">
              <a:buNone/>
            </a:pPr>
            <a:r>
              <a:rPr lang="de-DE" sz="2400" b="1" dirty="0" smtClean="0"/>
              <a:t>Aufnahme in den NRW-U18-Infomail-Verteiler:</a:t>
            </a:r>
          </a:p>
          <a:p>
            <a:pPr marL="0" lvl="0" indent="0">
              <a:buNone/>
            </a:pPr>
            <a:r>
              <a:rPr lang="de-DE" sz="2400" dirty="0" smtClean="0"/>
              <a:t>Email an </a:t>
            </a:r>
            <a:r>
              <a:rPr lang="de-DE" sz="2400" dirty="0" smtClean="0">
                <a:hlinkClick r:id="rId2"/>
              </a:rPr>
              <a:t>brueninghoff@ljr-nrw.de</a:t>
            </a:r>
            <a:r>
              <a:rPr lang="de-DE" sz="2400" dirty="0" smtClean="0"/>
              <a:t> oder </a:t>
            </a:r>
            <a:r>
              <a:rPr lang="de-DE" sz="2400" dirty="0" smtClean="0">
                <a:hlinkClick r:id="rId3"/>
              </a:rPr>
              <a:t>nrw2017@u18.org</a:t>
            </a:r>
            <a:endParaRPr lang="de-DE" sz="2400" dirty="0" smtClean="0"/>
          </a:p>
          <a:p>
            <a:pPr marL="0" lvl="0" indent="0">
              <a:buNone/>
            </a:pPr>
            <a:endParaRPr lang="de-DE" sz="2400" dirty="0" smtClean="0"/>
          </a:p>
          <a:p>
            <a:pPr marL="0" lvl="0" indent="0">
              <a:buNone/>
            </a:pPr>
            <a:endParaRPr lang="de-DE" sz="2400" dirty="0"/>
          </a:p>
          <a:p>
            <a:pPr marL="0" lvl="0" indent="0">
              <a:buNone/>
            </a:pPr>
            <a:endParaRPr lang="de-DE" sz="2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88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136904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err="1" smtClean="0"/>
              <a:t>Ansprechpartner_innen</a:t>
            </a:r>
            <a:endParaRPr lang="de-DE" b="1" dirty="0" smtClean="0"/>
          </a:p>
          <a:p>
            <a:pPr marL="0" lvl="0" indent="0">
              <a:buNone/>
            </a:pPr>
            <a:endParaRPr lang="de-DE" b="1" u="sng" dirty="0" smtClean="0"/>
          </a:p>
          <a:p>
            <a:pPr marL="0" lvl="0" indent="0">
              <a:buNone/>
            </a:pPr>
            <a:r>
              <a:rPr lang="de-DE" b="1" dirty="0" smtClean="0"/>
              <a:t>Kontakt vor Ort: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94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136904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Vielen Dank für Euer Engagement!</a:t>
            </a:r>
          </a:p>
          <a:p>
            <a:pPr marL="0" lvl="0" indent="0">
              <a:buNone/>
            </a:pPr>
            <a:endParaRPr lang="de-DE" b="1" u="sng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25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Was ist die U18-Wahl?</a:t>
            </a:r>
          </a:p>
          <a:p>
            <a:pPr>
              <a:buFont typeface="Symbol" panose="05050102010706020507" pitchFamily="18" charset="2"/>
              <a:buChar char="-"/>
            </a:pPr>
            <a:endParaRPr lang="de-DE" dirty="0" smtClean="0"/>
          </a:p>
          <a:p>
            <a:pPr marL="0" indent="0">
              <a:buNone/>
            </a:pPr>
            <a:r>
              <a:rPr lang="de-DE" sz="2400" b="1" dirty="0" smtClean="0"/>
              <a:t>„Wahlsimulation“: </a:t>
            </a:r>
          </a:p>
          <a:p>
            <a:pPr marL="0" indent="0">
              <a:buNone/>
            </a:pPr>
            <a:r>
              <a:rPr lang="de-DE" sz="2400" dirty="0" smtClean="0"/>
              <a:t>Kinder und Jugendliche, die eigentlich nicht wahlberechtigt sind, dürfen </a:t>
            </a:r>
            <a:r>
              <a:rPr lang="de-DE" sz="2400" dirty="0" smtClean="0"/>
              <a:t>in der Aktionswoche bzw. 9 </a:t>
            </a:r>
            <a:r>
              <a:rPr lang="de-DE" sz="2400" dirty="0" smtClean="0"/>
              <a:t>Tage vor der „eigentlichen Wahl“ im Rahmen einer symbolischen Wahl ihre Stimme abgeben und das unabhängig von der </a:t>
            </a:r>
            <a:r>
              <a:rPr lang="de-DE" sz="2400" dirty="0" err="1" smtClean="0"/>
              <a:t>Staatsbürger_innenschaft</a:t>
            </a:r>
            <a:r>
              <a:rPr lang="de-DE" sz="2400" dirty="0" smtClean="0"/>
              <a:t> oder Behinderungsbild.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44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Was ist die U18-Wahl?</a:t>
            </a:r>
          </a:p>
          <a:p>
            <a:pPr>
              <a:buFont typeface="Symbol" panose="05050102010706020507" pitchFamily="18" charset="2"/>
              <a:buChar char="-"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Erklärfilm</a:t>
            </a:r>
            <a:r>
              <a:rPr lang="de-DE" dirty="0" smtClean="0"/>
              <a:t> zur U18-Bundestagswahl 2013: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www.youtube.com/watch?v=3inv0ja8kJU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17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Ziele der U18-Wahl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b="1" dirty="0"/>
              <a:t>Politische </a:t>
            </a:r>
            <a:r>
              <a:rPr lang="de-DE" sz="2400" b="1" dirty="0" smtClean="0"/>
              <a:t>Bildung:</a:t>
            </a:r>
            <a:endParaRPr lang="de-DE" sz="2400" b="1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/>
              <a:t>Wie wird gewählt und wer steht für was?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/>
              <a:t>Was sind meine Interessen</a:t>
            </a:r>
            <a:r>
              <a:rPr lang="de-DE" sz="2400" dirty="0" smtClean="0"/>
              <a:t>?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Mit welcher Partei habe ich Schnittmengen?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Erlebnis eines möglichst authentischen Wahlakts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Abbau von Hemmungen, mit 18 nicht wählen zu gehen.</a:t>
            </a:r>
            <a:endParaRPr lang="de-DE" sz="2400" dirty="0"/>
          </a:p>
          <a:p>
            <a:pPr>
              <a:buFont typeface="Symbol" panose="05050102010706020507" pitchFamily="18" charset="2"/>
              <a:buChar char="-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54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Ziele der U18-Wahl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b="1" dirty="0" smtClean="0"/>
              <a:t>Forderung </a:t>
            </a:r>
            <a:r>
              <a:rPr lang="de-DE" sz="2400" b="1" dirty="0"/>
              <a:t>nach Beteiligung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Das U18-Wahlergebnis wird </a:t>
            </a:r>
            <a:r>
              <a:rPr lang="de-DE" sz="2400" dirty="0"/>
              <a:t>vor der </a:t>
            </a:r>
            <a:r>
              <a:rPr lang="de-DE" sz="2400" dirty="0" smtClean="0"/>
              <a:t>echten Wahl </a:t>
            </a:r>
            <a:r>
              <a:rPr lang="de-DE" sz="2400" dirty="0"/>
              <a:t>veröffentlicht und machen </a:t>
            </a:r>
            <a:r>
              <a:rPr lang="de-DE" sz="2400" dirty="0" smtClean="0"/>
              <a:t>auf </a:t>
            </a:r>
            <a:r>
              <a:rPr lang="de-DE" sz="2400" dirty="0"/>
              <a:t>Kinder und Jugendliche </a:t>
            </a:r>
            <a:r>
              <a:rPr lang="de-DE" sz="2400" dirty="0" smtClean="0"/>
              <a:t>als nicht wahlberechtigten Teil der Gesellschaft aufmerksam.</a:t>
            </a:r>
            <a:endParaRPr lang="de-DE" sz="2400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Forderung der Absenkung </a:t>
            </a:r>
            <a:r>
              <a:rPr lang="de-DE" sz="2400" dirty="0"/>
              <a:t>des </a:t>
            </a:r>
            <a:r>
              <a:rPr lang="de-DE" sz="2400" dirty="0" smtClean="0"/>
              <a:t>Wahlalters, denn auch Kinder und Jugendliche sind </a:t>
            </a:r>
            <a:r>
              <a:rPr lang="de-DE" sz="2400" dirty="0" err="1" smtClean="0"/>
              <a:t>Bürger_innen</a:t>
            </a:r>
            <a:r>
              <a:rPr lang="de-DE" sz="2400" dirty="0" smtClean="0"/>
              <a:t>!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dirty="0" smtClean="0"/>
              <a:t>In der Öffentlichkeitsarbeit kann herausgestellt werden, welche Themen für Kinder und Jugendliche besonders wahlentscheidend waren.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40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Ergebnisse der U18-Landtagswahl 2017</a:t>
            </a:r>
          </a:p>
          <a:p>
            <a:pPr marL="0" lvl="0" indent="0">
              <a:buNone/>
            </a:pPr>
            <a:endParaRPr lang="de-DE" b="1" dirty="0"/>
          </a:p>
          <a:p>
            <a:pPr marL="0" lvl="0" indent="0">
              <a:buNone/>
            </a:pPr>
            <a:r>
              <a:rPr lang="de-DE" b="1" dirty="0" smtClean="0"/>
              <a:t>405 Wahllokale</a:t>
            </a:r>
          </a:p>
          <a:p>
            <a:pPr marL="0" lvl="0" indent="0">
              <a:buNone/>
            </a:pPr>
            <a:r>
              <a:rPr lang="de-DE" b="1" dirty="0" smtClean="0"/>
              <a:t>in 95 von 396 Kommunen in NRW</a:t>
            </a:r>
          </a:p>
          <a:p>
            <a:pPr marL="0" lvl="0" indent="0">
              <a:buNone/>
            </a:pPr>
            <a:r>
              <a:rPr lang="de-DE" b="1" dirty="0" smtClean="0"/>
              <a:t>in 82 von 128 Wahlkreisen</a:t>
            </a:r>
          </a:p>
          <a:p>
            <a:pPr marL="0" lvl="0" indent="0">
              <a:buNone/>
            </a:pPr>
            <a:endParaRPr lang="de-DE" b="1" dirty="0"/>
          </a:p>
          <a:p>
            <a:pPr marL="0" lvl="0" indent="0">
              <a:buNone/>
            </a:pPr>
            <a:r>
              <a:rPr lang="de-DE" b="1" dirty="0" smtClean="0"/>
              <a:t>35.262 abgegebene Stimmen</a:t>
            </a:r>
          </a:p>
          <a:p>
            <a:pPr marL="0" lvl="0" indent="0">
              <a:buNone/>
            </a:pPr>
            <a:endParaRPr lang="de-DE" b="1" dirty="0" smtClean="0"/>
          </a:p>
          <a:p>
            <a:pPr>
              <a:buFont typeface="Symbol" panose="05050102010706020507" pitchFamily="18" charset="2"/>
              <a:buChar char="-"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2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Ergebnisse der U18-Landtagswahl 2017</a:t>
            </a:r>
            <a:endParaRPr lang="de-DE" b="1" dirty="0" smtClean="0"/>
          </a:p>
          <a:p>
            <a:pPr>
              <a:buFont typeface="Symbol" panose="05050102010706020507" pitchFamily="18" charset="2"/>
              <a:buChar char="-"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273348055"/>
              </p:ext>
            </p:extLst>
          </p:nvPr>
        </p:nvGraphicFramePr>
        <p:xfrm>
          <a:off x="827584" y="1268760"/>
          <a:ext cx="79208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0965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 smtClean="0"/>
              <a:t>Ergebnisse der U18-Landtagswahl 2017</a:t>
            </a:r>
            <a:endParaRPr lang="de-DE" b="1" dirty="0" smtClean="0"/>
          </a:p>
          <a:p>
            <a:pPr>
              <a:buFont typeface="Symbol" panose="05050102010706020507" pitchFamily="18" charset="2"/>
              <a:buChar char="-"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01208"/>
            <a:ext cx="2459232" cy="1737819"/>
          </a:xfrm>
          <a:prstGeom prst="rect">
            <a:avLst/>
          </a:prstGeom>
        </p:spPr>
      </p:pic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737218727"/>
              </p:ext>
            </p:extLst>
          </p:nvPr>
        </p:nvGraphicFramePr>
        <p:xfrm>
          <a:off x="755576" y="1412776"/>
          <a:ext cx="7992887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472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936</Words>
  <Application>Microsoft Office PowerPoint</Application>
  <PresentationFormat>Bildschirmpräsentation (4:3)</PresentationFormat>
  <Paragraphs>147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Larissa-Design</vt:lpstr>
      <vt:lpstr>   Die Wahl für Kinder und Jugendliche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Hauptausschuss</dc:title>
  <dc:creator>vandawen</dc:creator>
  <cp:lastModifiedBy>Christian Brüninghoff</cp:lastModifiedBy>
  <cp:revision>783</cp:revision>
  <dcterms:created xsi:type="dcterms:W3CDTF">2012-01-30T11:56:05Z</dcterms:created>
  <dcterms:modified xsi:type="dcterms:W3CDTF">2017-05-15T13:14:26Z</dcterms:modified>
</cp:coreProperties>
</file>